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2"/>
  </p:normalViewPr>
  <p:slideViewPr>
    <p:cSldViewPr snapToGrid="0" snapToObjects="1">
      <p:cViewPr varScale="1">
        <p:scale>
          <a:sx n="88" d="100"/>
          <a:sy n="88" d="100"/>
        </p:scale>
        <p:origin x="1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uFillTx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uFillTx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uFillTx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uFillTx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tacar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375B2C-FAD3-CF42-B198-0079DE1D1DAF}"/>
              </a:ext>
            </a:extLst>
          </p:cNvPr>
          <p:cNvSpPr txBox="1"/>
          <p:nvPr/>
        </p:nvSpPr>
        <p:spPr>
          <a:xfrm>
            <a:off x="697831" y="457200"/>
            <a:ext cx="104926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  <a:ea typeface="Open Sans"/>
                <a:cs typeface="Calibri Light" panose="020F0302020204030204" pitchFamily="34" charset="0"/>
                <a:sym typeface="Open Sans"/>
              </a:rPr>
              <a:t>Pasos </a:t>
            </a:r>
            <a:r>
              <a:rPr lang="en-US" sz="4400" dirty="0" err="1">
                <a:latin typeface="Calibri Light" panose="020F0302020204030204" pitchFamily="34" charset="0"/>
                <a:ea typeface="Open Sans"/>
                <a:cs typeface="Calibri Light" panose="020F0302020204030204" pitchFamily="34" charset="0"/>
                <a:sym typeface="Open Sans"/>
              </a:rPr>
              <a:t>sencillos</a:t>
            </a:r>
            <a:r>
              <a:rPr lang="en-US" sz="4400" dirty="0">
                <a:latin typeface="Calibri Light" panose="020F0302020204030204" pitchFamily="34" charset="0"/>
                <a:ea typeface="Open Sans"/>
                <a:cs typeface="Calibri Light" panose="020F0302020204030204" pitchFamily="34" charset="0"/>
                <a:sym typeface="Open Sans"/>
              </a:rPr>
              <a:t> para </a:t>
            </a:r>
            <a:r>
              <a:rPr lang="en-US" sz="4400" dirty="0" err="1">
                <a:latin typeface="Calibri Light" panose="020F0302020204030204" pitchFamily="34" charset="0"/>
                <a:ea typeface="Open Sans"/>
                <a:cs typeface="Calibri Light" panose="020F0302020204030204" pitchFamily="34" charset="0"/>
                <a:sym typeface="Open Sans"/>
              </a:rPr>
              <a:t>ordenar</a:t>
            </a:r>
            <a:r>
              <a:rPr lang="en-US" sz="4400" dirty="0">
                <a:latin typeface="Calibri Light" panose="020F0302020204030204" pitchFamily="34" charset="0"/>
                <a:ea typeface="Open Sans"/>
                <a:cs typeface="Calibri Light" panose="020F0302020204030204" pitchFamily="34" charset="0"/>
                <a:sym typeface="Open Sans"/>
              </a:rPr>
              <a:t> </a:t>
            </a:r>
            <a:r>
              <a:rPr lang="en-US" sz="4400" dirty="0" err="1">
                <a:latin typeface="Calibri Light" panose="020F0302020204030204" pitchFamily="34" charset="0"/>
                <a:ea typeface="Open Sans"/>
                <a:cs typeface="Calibri Light" panose="020F0302020204030204" pitchFamily="34" charset="0"/>
                <a:sym typeface="Open Sans"/>
              </a:rPr>
              <a:t>alimentos</a:t>
            </a:r>
            <a:r>
              <a:rPr lang="en-US" sz="4400" dirty="0">
                <a:latin typeface="Calibri Light" panose="020F0302020204030204" pitchFamily="34" charset="0"/>
                <a:ea typeface="Open Sans"/>
                <a:cs typeface="Calibri Light" panose="020F0302020204030204" pitchFamily="34" charset="0"/>
                <a:sym typeface="Open Sans"/>
              </a:rPr>
              <a:t> online </a:t>
            </a:r>
          </a:p>
          <a:p>
            <a:endParaRPr lang="en-US" sz="4400" dirty="0">
              <a:latin typeface="Calibri Light" panose="020F0302020204030204" pitchFamily="34" charset="0"/>
              <a:ea typeface="Open Sans"/>
              <a:cs typeface="Calibri Light" panose="020F0302020204030204" pitchFamily="34" charset="0"/>
              <a:sym typeface="Open Sans"/>
            </a:endParaRPr>
          </a:p>
          <a:p>
            <a:r>
              <a:rPr lang="en-US" sz="4400" dirty="0" err="1">
                <a:latin typeface="Calibri Light" panose="020F0302020204030204" pitchFamily="34" charset="0"/>
                <a:ea typeface="Open Sans"/>
                <a:cs typeface="Calibri Light" panose="020F0302020204030204" pitchFamily="34" charset="0"/>
                <a:sym typeface="Open Sans"/>
              </a:rPr>
              <a:t>usando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2B9C7-72CA-9740-908E-1E7A47E12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66" t="23504" r="25782" b="22283"/>
          <a:stretch/>
        </p:blipFill>
        <p:spPr>
          <a:xfrm>
            <a:off x="2583545" y="1337755"/>
            <a:ext cx="2220683" cy="13618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/>
          </p:cNvSpPr>
          <p:nvPr/>
        </p:nvSpPr>
        <p:spPr>
          <a:xfrm>
            <a:off x="246742" y="261257"/>
            <a:ext cx="118436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222222"/>
                </a:solidFill>
                <a:uFillTx/>
                <a:latin typeface="Open Sans"/>
                <a:ea typeface="Open Sans"/>
                <a:cs typeface="Open Sans"/>
                <a:sym typeface="Open Sans"/>
              </a:rPr>
              <a:t>Paso 11: Elige un día y hora de entrega</a:t>
            </a:r>
            <a:endParaRPr sz="2100">
              <a:solidFill>
                <a:srgbClr val="222222"/>
              </a:solidFill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1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577108" y="2126955"/>
            <a:ext cx="6350001" cy="292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46742" y="984554"/>
            <a:ext cx="4906622" cy="394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0"/>
          <p:cNvSpPr txBox="1">
            <a:spLocks/>
          </p:cNvSpPr>
          <p:nvPr/>
        </p:nvSpPr>
        <p:spPr>
          <a:xfrm>
            <a:off x="5791200" y="261257"/>
            <a:ext cx="59218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222222"/>
                </a:solidFill>
                <a:uFillTx/>
                <a:latin typeface="Open Sans"/>
                <a:ea typeface="Open Sans"/>
                <a:cs typeface="Open Sans"/>
                <a:sym typeface="Open Sans"/>
              </a:rPr>
              <a:t>Paso 12: Agregue las instrucciones de entrega. Si corresponde, marque la casilla que dice "Dejar en mi puerta si no estoy cerca"</a:t>
            </a:r>
            <a:endParaRPr sz="2100">
              <a:solidFill>
                <a:srgbClr val="222222"/>
              </a:solidFill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 txBox="1">
            <a:spLocks/>
          </p:cNvSpPr>
          <p:nvPr/>
        </p:nvSpPr>
        <p:spPr>
          <a:xfrm>
            <a:off x="5791200" y="2610550"/>
            <a:ext cx="5814600" cy="789300"/>
          </a:xfrm>
          <a:prstGeom prst="rect">
            <a:avLst/>
          </a:prstGeom>
          <a:noFill/>
          <a:ln w="38100" cap="flat" cmpd="sng">
            <a:solidFill>
              <a:srgbClr val="FF2C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60" name="Google Shape;160;p10"/>
          <p:cNvSpPr txBox="1">
            <a:spLocks/>
          </p:cNvSpPr>
          <p:nvPr/>
        </p:nvSpPr>
        <p:spPr>
          <a:xfrm>
            <a:off x="5791200" y="4471475"/>
            <a:ext cx="934800" cy="305700"/>
          </a:xfrm>
          <a:prstGeom prst="rect">
            <a:avLst/>
          </a:prstGeom>
          <a:noFill/>
          <a:ln w="38100" cap="flat" cmpd="sng">
            <a:solidFill>
              <a:srgbClr val="FF2C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203371" y="3429000"/>
            <a:ext cx="5754914" cy="290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1"/>
          <p:cNvPicPr preferRelativeResize="0"/>
          <p:nvPr/>
        </p:nvPicPr>
        <p:blipFill rotWithShape="1">
          <a:blip r:embed="rId4"/>
          <a:srcRect r="39757"/>
          <a:stretch/>
        </p:blipFill>
        <p:spPr>
          <a:xfrm>
            <a:off x="718457" y="1035973"/>
            <a:ext cx="4964001" cy="2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1"/>
          <p:cNvSpPr txBox="1">
            <a:spLocks/>
          </p:cNvSpPr>
          <p:nvPr/>
        </p:nvSpPr>
        <p:spPr>
          <a:xfrm>
            <a:off x="333825" y="449950"/>
            <a:ext cx="115359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222222"/>
                </a:solidFill>
                <a:uFillTx/>
              </a:rPr>
              <a:t>Paso 13: Agregue un número de teléfono móvil y su nombre y haga clic en el “Save”</a:t>
            </a:r>
            <a:endParaRPr sz="2100">
              <a:solidFill>
                <a:srgbClr val="222222"/>
              </a:solidFill>
              <a:uFillTx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1"/>
          <p:cNvSpPr txBox="1">
            <a:spLocks/>
          </p:cNvSpPr>
          <p:nvPr/>
        </p:nvSpPr>
        <p:spPr>
          <a:xfrm>
            <a:off x="926125" y="2156275"/>
            <a:ext cx="4144200" cy="789300"/>
          </a:xfrm>
          <a:prstGeom prst="rect">
            <a:avLst/>
          </a:prstGeom>
          <a:noFill/>
          <a:ln w="38100" cap="flat" cmpd="sng">
            <a:solidFill>
              <a:srgbClr val="FF2C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69" name="Google Shape;169;p11"/>
          <p:cNvSpPr txBox="1">
            <a:spLocks/>
          </p:cNvSpPr>
          <p:nvPr/>
        </p:nvSpPr>
        <p:spPr>
          <a:xfrm>
            <a:off x="5393875" y="5656400"/>
            <a:ext cx="907200" cy="506100"/>
          </a:xfrm>
          <a:prstGeom prst="rect">
            <a:avLst/>
          </a:prstGeom>
          <a:noFill/>
          <a:ln w="38100" cap="flat" cmpd="sng">
            <a:solidFill>
              <a:srgbClr val="FF2C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>
            <a:spLocks/>
          </p:cNvSpPr>
          <p:nvPr/>
        </p:nvSpPr>
        <p:spPr>
          <a:xfrm>
            <a:off x="711200" y="266148"/>
            <a:ext cx="10361726" cy="596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222222"/>
                </a:solidFill>
                <a:uFillTx/>
              </a:rPr>
              <a:t>Paso 14: Seleccione el método de pago haga clic en “Continuar”</a:t>
            </a:r>
            <a:endParaRPr sz="2100">
              <a:solidFill>
                <a:srgbClr val="222222"/>
              </a:solidFill>
              <a:uFillTx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44071" y="862818"/>
            <a:ext cx="7102875" cy="402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 txBox="1">
            <a:spLocks/>
          </p:cNvSpPr>
          <p:nvPr/>
        </p:nvSpPr>
        <p:spPr>
          <a:xfrm>
            <a:off x="711200" y="4706648"/>
            <a:ext cx="5442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222222"/>
                </a:solidFill>
                <a:highlight>
                  <a:srgbClr val="F8F9FA"/>
                </a:highlight>
                <a:uFillTx/>
              </a:rPr>
              <a:t>Paso 15: Haz clic en “Realizar pedido”</a:t>
            </a:r>
            <a:endParaRPr sz="2100">
              <a:solidFill>
                <a:srgbClr val="222222"/>
              </a:solidFill>
              <a:highlight>
                <a:srgbClr val="F8F9FA"/>
              </a:highlight>
              <a:uFillTx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4"/>
          <a:srcRect l="-1" t="79091" r="480"/>
          <a:stretch/>
        </p:blipFill>
        <p:spPr>
          <a:xfrm>
            <a:off x="644071" y="5501305"/>
            <a:ext cx="6006442" cy="9877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12"/>
          <p:cNvCxnSpPr/>
          <p:nvPr/>
        </p:nvCxnSpPr>
        <p:spPr>
          <a:xfrm flipH="1">
            <a:off x="6374900" y="5011625"/>
            <a:ext cx="893400" cy="701700"/>
          </a:xfrm>
          <a:prstGeom prst="straightConnector1">
            <a:avLst/>
          </a:prstGeom>
          <a:noFill/>
          <a:ln w="73025" cap="flat" cmpd="sng">
            <a:solidFill>
              <a:srgbClr val="FF2CA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9" name="Google Shape;179;p12"/>
          <p:cNvSpPr txBox="1">
            <a:spLocks/>
          </p:cNvSpPr>
          <p:nvPr/>
        </p:nvSpPr>
        <p:spPr>
          <a:xfrm>
            <a:off x="4161700" y="4159125"/>
            <a:ext cx="1831800" cy="369300"/>
          </a:xfrm>
          <a:prstGeom prst="rect">
            <a:avLst/>
          </a:prstGeom>
          <a:noFill/>
          <a:ln w="38100" cap="flat" cmpd="sng">
            <a:solidFill>
              <a:srgbClr val="FF2C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80" name="Google Shape;180;p12"/>
          <p:cNvSpPr txBox="1">
            <a:spLocks/>
          </p:cNvSpPr>
          <p:nvPr/>
        </p:nvSpPr>
        <p:spPr>
          <a:xfrm>
            <a:off x="5095100" y="5852225"/>
            <a:ext cx="1206000" cy="369300"/>
          </a:xfrm>
          <a:prstGeom prst="rect">
            <a:avLst/>
          </a:prstGeom>
          <a:noFill/>
          <a:ln w="38100" cap="flat" cmpd="sng">
            <a:solidFill>
              <a:srgbClr val="FF2C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54743" y="972457"/>
            <a:ext cx="10958711" cy="559525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>
            <a:spLocks/>
          </p:cNvSpPr>
          <p:nvPr/>
        </p:nvSpPr>
        <p:spPr>
          <a:xfrm>
            <a:off x="653149" y="182200"/>
            <a:ext cx="825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uFillTx/>
                <a:latin typeface="Open Sans"/>
                <a:ea typeface="Open Sans"/>
                <a:cs typeface="Open Sans"/>
                <a:sym typeface="Open Sans"/>
              </a:rPr>
              <a:t>Paso 1: Visite la página:</a:t>
            </a:r>
            <a:r>
              <a:rPr lang="en-US" sz="1800" i="0" u="none" strike="noStrike" cap="none"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i="0" u="sng" strike="noStrike" cap="none">
                <a:uFillTx/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https://instacart.com</a:t>
            </a:r>
            <a:r>
              <a:rPr lang="en-US" sz="1800" i="0" u="none" strike="noStrike" cap="none">
                <a:uFillTx/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uFillTx/>
                <a:latin typeface="Open Sans"/>
                <a:ea typeface="Open Sans"/>
                <a:cs typeface="Open Sans"/>
                <a:sym typeface="Open Sans"/>
              </a:rPr>
              <a:t>Paso 2: Escribe tu código postal y presione “Continuar”</a:t>
            </a:r>
            <a:endParaRPr sz="1800"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2"/>
          <p:cNvCxnSpPr/>
          <p:nvPr/>
        </p:nvCxnSpPr>
        <p:spPr>
          <a:xfrm flipH="1">
            <a:off x="7373258" y="2365829"/>
            <a:ext cx="624113" cy="510641"/>
          </a:xfrm>
          <a:prstGeom prst="straightConnector1">
            <a:avLst/>
          </a:prstGeom>
          <a:noFill/>
          <a:ln w="73025" cap="flat" cmpd="sng">
            <a:solidFill>
              <a:srgbClr val="FF2CA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2" name="Google Shape;92;p2"/>
          <p:cNvSpPr txBox="1">
            <a:spLocks/>
          </p:cNvSpPr>
          <p:nvPr/>
        </p:nvSpPr>
        <p:spPr>
          <a:xfrm>
            <a:off x="4518200" y="3169675"/>
            <a:ext cx="3123600" cy="439800"/>
          </a:xfrm>
          <a:prstGeom prst="rect">
            <a:avLst/>
          </a:prstGeom>
          <a:noFill/>
          <a:ln w="38100" cap="flat" cmpd="sng">
            <a:solidFill>
              <a:srgbClr val="FF2C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/>
          </p:cNvSpPr>
          <p:nvPr/>
        </p:nvSpPr>
        <p:spPr>
          <a:xfrm>
            <a:off x="253575" y="281750"/>
            <a:ext cx="119385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uFillTx/>
                <a:latin typeface="Open Sans"/>
                <a:ea typeface="Open Sans"/>
                <a:cs typeface="Open Sans"/>
                <a:sym typeface="Open Sans"/>
              </a:rPr>
              <a:t>Paso 3:  Escriba su dirección de correo electrónico y haga clic en “registrarse con correo electrónico”</a:t>
            </a:r>
            <a:endParaRPr sz="1800">
              <a:solidFill>
                <a:srgbClr val="222222"/>
              </a:solidFill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40230" y="1161142"/>
            <a:ext cx="10224363" cy="50414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3"/>
          <p:cNvCxnSpPr/>
          <p:nvPr/>
        </p:nvCxnSpPr>
        <p:spPr>
          <a:xfrm flipH="1">
            <a:off x="6966825" y="2408950"/>
            <a:ext cx="1009200" cy="816000"/>
          </a:xfrm>
          <a:prstGeom prst="straightConnector1">
            <a:avLst/>
          </a:prstGeom>
          <a:noFill/>
          <a:ln w="73025" cap="flat" cmpd="sng">
            <a:solidFill>
              <a:srgbClr val="FF2CA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0" name="Google Shape;100;p3"/>
          <p:cNvSpPr txBox="1">
            <a:spLocks/>
          </p:cNvSpPr>
          <p:nvPr/>
        </p:nvSpPr>
        <p:spPr>
          <a:xfrm>
            <a:off x="4034100" y="3907325"/>
            <a:ext cx="3123600" cy="439800"/>
          </a:xfrm>
          <a:prstGeom prst="rect">
            <a:avLst/>
          </a:prstGeom>
          <a:noFill/>
          <a:ln w="76200" cap="flat" cmpd="sng">
            <a:solidFill>
              <a:srgbClr val="FF2C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82277" y="1378425"/>
            <a:ext cx="10227447" cy="489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>
            <a:spLocks/>
          </p:cNvSpPr>
          <p:nvPr/>
        </p:nvSpPr>
        <p:spPr>
          <a:xfrm>
            <a:off x="100" y="80675"/>
            <a:ext cx="121920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rgbClr val="222222"/>
                </a:solidFill>
                <a:uFillTx/>
                <a:latin typeface="Open Sans"/>
                <a:ea typeface="Open Sans"/>
                <a:cs typeface="Open Sans"/>
                <a:sym typeface="Open Sans"/>
              </a:rPr>
              <a:t>Paso 4: Verá las opciones disponibles para  entrega en su región. Para Comestibles, haga clic en el botón de filtro “Groceries”</a:t>
            </a:r>
            <a:endParaRPr sz="1800">
              <a:solidFill>
                <a:srgbClr val="222222"/>
              </a:solidFill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uFillTx/>
                <a:latin typeface="Open Sans"/>
                <a:ea typeface="Open Sans"/>
                <a:cs typeface="Open Sans"/>
                <a:sym typeface="Open Sans"/>
              </a:rPr>
              <a:t>Paso 5. Seleccione una tienda </a:t>
            </a:r>
            <a:endParaRPr sz="1800">
              <a:solidFill>
                <a:srgbClr val="222222"/>
              </a:solidFill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>
            <a:spLocks/>
          </p:cNvSpPr>
          <p:nvPr/>
        </p:nvSpPr>
        <p:spPr>
          <a:xfrm>
            <a:off x="4415764" y="1378431"/>
            <a:ext cx="783900" cy="360300"/>
          </a:xfrm>
          <a:prstGeom prst="rect">
            <a:avLst/>
          </a:prstGeom>
          <a:noFill/>
          <a:ln w="38100" cap="flat" cmpd="sng">
            <a:solidFill>
              <a:srgbClr val="FF2C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4"/>
          <p:cNvCxnSpPr/>
          <p:nvPr/>
        </p:nvCxnSpPr>
        <p:spPr>
          <a:xfrm flipH="1">
            <a:off x="5038300" y="726150"/>
            <a:ext cx="978300" cy="548700"/>
          </a:xfrm>
          <a:prstGeom prst="straightConnector1">
            <a:avLst/>
          </a:prstGeom>
          <a:noFill/>
          <a:ln w="73025" cap="flat" cmpd="sng">
            <a:solidFill>
              <a:srgbClr val="FF2CA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9" name="Google Shape;109;p4"/>
          <p:cNvSpPr>
            <a:spLocks/>
          </p:cNvSpPr>
          <p:nvPr/>
        </p:nvSpPr>
        <p:spPr>
          <a:xfrm>
            <a:off x="9405250" y="3576025"/>
            <a:ext cx="1867500" cy="1702800"/>
          </a:xfrm>
          <a:prstGeom prst="rect">
            <a:avLst/>
          </a:prstGeom>
          <a:noFill/>
          <a:ln w="38100" cap="flat" cmpd="sng">
            <a:solidFill>
              <a:srgbClr val="FF2C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/>
          </p:cNvSpPr>
          <p:nvPr/>
        </p:nvSpPr>
        <p:spPr>
          <a:xfrm>
            <a:off x="145142" y="188686"/>
            <a:ext cx="116549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222222"/>
                </a:solidFill>
                <a:uFillTx/>
              </a:rPr>
              <a:t>Paso 6: Desliza el botón abajo en la página para encontrar los productos que deseas. También puedes buscar el producto escribiéndolo en el buscador</a:t>
            </a:r>
            <a:endParaRPr sz="2100">
              <a:solidFill>
                <a:srgbClr val="222222"/>
              </a:solidFill>
              <a:uFillTx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7395" y="1277256"/>
            <a:ext cx="10517210" cy="4702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5"/>
          <p:cNvCxnSpPr/>
          <p:nvPr/>
        </p:nvCxnSpPr>
        <p:spPr>
          <a:xfrm flipH="1">
            <a:off x="3865125" y="1141075"/>
            <a:ext cx="929700" cy="245100"/>
          </a:xfrm>
          <a:prstGeom prst="straightConnector1">
            <a:avLst/>
          </a:prstGeom>
          <a:noFill/>
          <a:ln w="73025" cap="flat" cmpd="sng">
            <a:solidFill>
              <a:srgbClr val="FF2CA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09974" y="884755"/>
            <a:ext cx="11772052" cy="518642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>
            <a:spLocks/>
          </p:cNvSpPr>
          <p:nvPr/>
        </p:nvSpPr>
        <p:spPr>
          <a:xfrm>
            <a:off x="478971" y="275772"/>
            <a:ext cx="56170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uFillTx/>
                <a:latin typeface="Open Sans"/>
                <a:ea typeface="Open Sans"/>
                <a:cs typeface="Open Sans"/>
                <a:sym typeface="Open Sans"/>
              </a:rPr>
              <a:t>Paso 7: Haga clic en los productos deseados</a:t>
            </a:r>
            <a:endParaRPr sz="1800">
              <a:solidFill>
                <a:srgbClr val="222222"/>
              </a:solidFill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6"/>
          <p:cNvCxnSpPr/>
          <p:nvPr/>
        </p:nvCxnSpPr>
        <p:spPr>
          <a:xfrm flipH="1">
            <a:off x="6095900" y="2869975"/>
            <a:ext cx="1165500" cy="785400"/>
          </a:xfrm>
          <a:prstGeom prst="straightConnector1">
            <a:avLst/>
          </a:prstGeom>
          <a:noFill/>
          <a:ln w="73025" cap="flat" cmpd="sng">
            <a:solidFill>
              <a:srgbClr val="FF2CA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7"/>
          <p:cNvPicPr preferRelativeResize="0"/>
          <p:nvPr/>
        </p:nvPicPr>
        <p:blipFill rotWithShape="1">
          <a:blip r:embed="rId3"/>
          <a:srcRect l="554"/>
          <a:stretch/>
        </p:blipFill>
        <p:spPr>
          <a:xfrm>
            <a:off x="769257" y="1146627"/>
            <a:ext cx="9988820" cy="525214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 txBox="1">
            <a:spLocks/>
          </p:cNvSpPr>
          <p:nvPr/>
        </p:nvSpPr>
        <p:spPr>
          <a:xfrm>
            <a:off x="493473" y="275775"/>
            <a:ext cx="11493600" cy="147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222222"/>
                </a:solidFill>
                <a:uFillTx/>
              </a:rPr>
              <a:t>Paso 8: Seleccione la cantidad deseada del producto y haga clic en el botón “ + add to cart” para agregar al carrito”</a:t>
            </a:r>
            <a:endParaRPr sz="2100">
              <a:solidFill>
                <a:srgbClr val="222222"/>
              </a:solidFill>
              <a:uFillTx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7"/>
          <p:cNvCxnSpPr/>
          <p:nvPr/>
        </p:nvCxnSpPr>
        <p:spPr>
          <a:xfrm flipH="1">
            <a:off x="10482250" y="2339800"/>
            <a:ext cx="951600" cy="870600"/>
          </a:xfrm>
          <a:prstGeom prst="straightConnector1">
            <a:avLst/>
          </a:prstGeom>
          <a:noFill/>
          <a:ln w="73025" cap="flat" cmpd="sng">
            <a:solidFill>
              <a:srgbClr val="FF2CA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7"/>
          <p:cNvSpPr txBox="1">
            <a:spLocks/>
          </p:cNvSpPr>
          <p:nvPr/>
        </p:nvSpPr>
        <p:spPr>
          <a:xfrm>
            <a:off x="8148900" y="3295050"/>
            <a:ext cx="2458200" cy="452700"/>
          </a:xfrm>
          <a:prstGeom prst="rect">
            <a:avLst/>
          </a:prstGeom>
          <a:noFill/>
          <a:ln w="38100" cap="flat" cmpd="sng">
            <a:solidFill>
              <a:srgbClr val="FF2C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/>
          </p:cNvSpPr>
          <p:nvPr/>
        </p:nvSpPr>
        <p:spPr>
          <a:xfrm>
            <a:off x="261250" y="203200"/>
            <a:ext cx="115530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222222"/>
                </a:solidFill>
                <a:uFillTx/>
              </a:rPr>
              <a:t>Paso 8: Después de seleccionar todos tus productos, haga clic en “Cart” que se encuentra en la parte superior derecha de la pantalla</a:t>
            </a:r>
            <a:endParaRPr sz="2100">
              <a:solidFill>
                <a:srgbClr val="222222"/>
              </a:solidFill>
              <a:uFillTx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06399" y="1646654"/>
            <a:ext cx="11059886" cy="3564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8"/>
          <p:cNvCxnSpPr/>
          <p:nvPr/>
        </p:nvCxnSpPr>
        <p:spPr>
          <a:xfrm flipH="1">
            <a:off x="11190500" y="795300"/>
            <a:ext cx="842700" cy="716700"/>
          </a:xfrm>
          <a:prstGeom prst="straightConnector1">
            <a:avLst/>
          </a:prstGeom>
          <a:noFill/>
          <a:ln w="73025" cap="flat" cmpd="sng">
            <a:solidFill>
              <a:srgbClr val="FF2CA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8"/>
          <p:cNvSpPr txBox="1">
            <a:spLocks/>
          </p:cNvSpPr>
          <p:nvPr/>
        </p:nvSpPr>
        <p:spPr>
          <a:xfrm>
            <a:off x="10569400" y="1646650"/>
            <a:ext cx="842700" cy="453000"/>
          </a:xfrm>
          <a:prstGeom prst="rect">
            <a:avLst/>
          </a:prstGeom>
          <a:noFill/>
          <a:ln w="38100" cap="flat" cmpd="sng">
            <a:solidFill>
              <a:srgbClr val="FF2C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44469" y="1643112"/>
            <a:ext cx="4235701" cy="470262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9"/>
          <p:cNvSpPr txBox="1">
            <a:spLocks/>
          </p:cNvSpPr>
          <p:nvPr/>
        </p:nvSpPr>
        <p:spPr>
          <a:xfrm>
            <a:off x="522526" y="275780"/>
            <a:ext cx="42963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222222"/>
                </a:solidFill>
                <a:uFillTx/>
                <a:latin typeface="Open Sans"/>
                <a:ea typeface="Open Sans"/>
                <a:cs typeface="Open Sans"/>
                <a:sym typeface="Open Sans"/>
              </a:rPr>
              <a:t>Paso 9: Haga clic en el botón “Go to checkout” para finalizar tu compra</a:t>
            </a:r>
            <a:endParaRPr sz="2100">
              <a:solidFill>
                <a:srgbClr val="222222"/>
              </a:solidFill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6196393" y="1077686"/>
            <a:ext cx="5757829" cy="508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 txBox="1">
            <a:spLocks/>
          </p:cNvSpPr>
          <p:nvPr/>
        </p:nvSpPr>
        <p:spPr>
          <a:xfrm>
            <a:off x="6574971" y="275771"/>
            <a:ext cx="42962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222222"/>
                </a:solidFill>
                <a:uFillTx/>
                <a:latin typeface="Open Sans"/>
                <a:ea typeface="Open Sans"/>
                <a:cs typeface="Open Sans"/>
                <a:sym typeface="Open Sans"/>
              </a:rPr>
              <a:t>Paso 10: Agregue su dirección de entrega y haga clic en “save”</a:t>
            </a:r>
            <a:endParaRPr sz="2100">
              <a:solidFill>
                <a:srgbClr val="222222"/>
              </a:solidFill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9"/>
          <p:cNvCxnSpPr/>
          <p:nvPr/>
        </p:nvCxnSpPr>
        <p:spPr>
          <a:xfrm flipH="1">
            <a:off x="5334750" y="4572000"/>
            <a:ext cx="760200" cy="645900"/>
          </a:xfrm>
          <a:prstGeom prst="straightConnector1">
            <a:avLst/>
          </a:prstGeom>
          <a:noFill/>
          <a:ln w="73025" cap="flat" cmpd="sng">
            <a:solidFill>
              <a:srgbClr val="FF2CA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9" name="Google Shape;149;p9"/>
          <p:cNvSpPr txBox="1">
            <a:spLocks/>
          </p:cNvSpPr>
          <p:nvPr/>
        </p:nvSpPr>
        <p:spPr>
          <a:xfrm>
            <a:off x="667768" y="5661255"/>
            <a:ext cx="4441001" cy="930596"/>
          </a:xfrm>
          <a:prstGeom prst="rect">
            <a:avLst/>
          </a:prstGeom>
          <a:noFill/>
          <a:ln w="38100" cap="flat" cmpd="sng">
            <a:solidFill>
              <a:srgbClr val="FF2C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50" name="Google Shape;150;p9"/>
          <p:cNvSpPr txBox="1">
            <a:spLocks/>
          </p:cNvSpPr>
          <p:nvPr/>
        </p:nvSpPr>
        <p:spPr>
          <a:xfrm>
            <a:off x="9451725" y="5583100"/>
            <a:ext cx="1787700" cy="369300"/>
          </a:xfrm>
          <a:prstGeom prst="rect">
            <a:avLst/>
          </a:prstGeom>
          <a:noFill/>
          <a:ln w="38100" cap="flat" cmpd="sng">
            <a:solidFill>
              <a:srgbClr val="FF2C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Macintosh PowerPoint</Application>
  <PresentationFormat>Widescreen</PresentationFormat>
  <Paragraphs>19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2020-03-16T23:36:12Z</dcterms:created>
  <dcterms:modified xsi:type="dcterms:W3CDTF">2020-03-19T04:40:10Z</dcterms:modified>
</cp:coreProperties>
</file>